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4" d="100"/>
          <a:sy n="84" d="100"/>
        </p:scale>
        <p:origin x="658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5C0C707-703D-48C0-A3F2-4F57413DEAF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505449" y="2812256"/>
            <a:ext cx="6248401" cy="1617662"/>
          </a:xfrm>
        </p:spPr>
        <p:txBody>
          <a:bodyPr anchor="b">
            <a:normAutofit/>
          </a:bodyPr>
          <a:lstStyle>
            <a:lvl1pPr algn="ctr">
              <a:defRPr sz="400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A38AEF4-28FD-468B-B8B5-CDD20638D1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F6170-6B40-4870-A55E-D768340ED6D2}" type="datetimeFigureOut">
              <a:rPr kumimoji="1" lang="ja-JP" altLang="en-US" smtClean="0"/>
              <a:t>2025/9/12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2C569C2-B021-4407-B801-3AF2C72DC4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2AD7B2D-D228-4081-8F16-CC8B5FB37E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EB7CC-2E98-4F31-AF3C-BDD3774E9A4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56CC9421-761B-422D-8C8F-52C94A151F89}"/>
              </a:ext>
            </a:extLst>
          </p:cNvPr>
          <p:cNvCxnSpPr/>
          <p:nvPr userDrawn="1"/>
        </p:nvCxnSpPr>
        <p:spPr>
          <a:xfrm>
            <a:off x="0" y="6858000"/>
            <a:ext cx="12192000" cy="0"/>
          </a:xfrm>
          <a:prstGeom prst="line">
            <a:avLst/>
          </a:prstGeom>
          <a:ln w="76200"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41000">
                  <a:schemeClr val="accent1">
                    <a:lumMod val="45000"/>
                    <a:lumOff val="55000"/>
                  </a:schemeClr>
                </a:gs>
                <a:gs pos="75000">
                  <a:schemeClr val="accent1">
                    <a:lumMod val="75000"/>
                  </a:schemeClr>
                </a:gs>
                <a:gs pos="100000">
                  <a:srgbClr val="002060"/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直角三角形 8">
            <a:extLst>
              <a:ext uri="{FF2B5EF4-FFF2-40B4-BE49-F238E27FC236}">
                <a16:creationId xmlns:a16="http://schemas.microsoft.com/office/drawing/2014/main" id="{A965A5D9-8BD2-4FFC-B707-8FEC73A948B2}"/>
              </a:ext>
            </a:extLst>
          </p:cNvPr>
          <p:cNvSpPr/>
          <p:nvPr userDrawn="1"/>
        </p:nvSpPr>
        <p:spPr>
          <a:xfrm rot="10800000">
            <a:off x="11493910" y="-3584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直角三角形 9">
            <a:extLst>
              <a:ext uri="{FF2B5EF4-FFF2-40B4-BE49-F238E27FC236}">
                <a16:creationId xmlns:a16="http://schemas.microsoft.com/office/drawing/2014/main" id="{6E7A9E6A-FD33-42E2-946B-0F692E48AA58}"/>
              </a:ext>
            </a:extLst>
          </p:cNvPr>
          <p:cNvSpPr/>
          <p:nvPr userDrawn="1"/>
        </p:nvSpPr>
        <p:spPr>
          <a:xfrm>
            <a:off x="0" y="6180035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28B16217-0B28-4BE3-9806-ED238452E549}"/>
              </a:ext>
            </a:extLst>
          </p:cNvPr>
          <p:cNvSpPr/>
          <p:nvPr userDrawn="1"/>
        </p:nvSpPr>
        <p:spPr>
          <a:xfrm>
            <a:off x="1323975" y="2105025"/>
            <a:ext cx="2957513" cy="2818251"/>
          </a:xfrm>
          <a:prstGeom prst="rect">
            <a:avLst/>
          </a:prstGeom>
          <a:solidFill>
            <a:srgbClr val="00206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F4A39B22-4B50-41F7-A704-09A6215B8949}"/>
              </a:ext>
            </a:extLst>
          </p:cNvPr>
          <p:cNvSpPr/>
          <p:nvPr userDrawn="1"/>
        </p:nvSpPr>
        <p:spPr>
          <a:xfrm>
            <a:off x="2371725" y="3151626"/>
            <a:ext cx="1909763" cy="177165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19C4B87D-4B76-49A3-BA6B-10F1B47467A1}"/>
              </a:ext>
            </a:extLst>
          </p:cNvPr>
          <p:cNvSpPr/>
          <p:nvPr userDrawn="1"/>
        </p:nvSpPr>
        <p:spPr>
          <a:xfrm>
            <a:off x="3171825" y="3714754"/>
            <a:ext cx="1109663" cy="120852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95820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0C941B5-B308-44D5-8552-72E6C118B0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87375"/>
          </a:xfrm>
        </p:spPr>
        <p:txBody>
          <a:bodyPr/>
          <a:lstStyle>
            <a:lvl1pPr>
              <a:defRPr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2D376B1-2098-4A8B-AC6F-EFF85815FA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71525" y="1142206"/>
            <a:ext cx="10515600" cy="1258092"/>
          </a:xfrm>
        </p:spPr>
        <p:txBody>
          <a:bodyPr>
            <a:normAutofit/>
          </a:bodyPr>
          <a:lstStyle>
            <a:lvl1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  <a:lvl2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2pPr>
            <a:lvl3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3pPr>
            <a:lvl4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4pPr>
            <a:lvl5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79909E3-0F0C-40EE-BB16-999F0E0D73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851615" y="6572250"/>
            <a:ext cx="1466850" cy="245960"/>
          </a:xfrm>
        </p:spPr>
        <p:txBody>
          <a:bodyPr/>
          <a:lstStyle>
            <a:lvl1pPr>
              <a:defRPr sz="12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fld id="{A78EB7CC-2E98-4F31-AF3C-BDD3774E9A49}" type="slidenum">
              <a:rPr lang="ja-JP" altLang="en-US" smtClean="0"/>
              <a:pPr/>
              <a:t>‹#›</a:t>
            </a:fld>
            <a:endParaRPr lang="ja-JP" altLang="en-US"/>
          </a:p>
        </p:txBody>
      </p: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4ADD93E7-F943-40CC-8AA4-83701FCC3DBB}"/>
              </a:ext>
            </a:extLst>
          </p:cNvPr>
          <p:cNvCxnSpPr/>
          <p:nvPr userDrawn="1"/>
        </p:nvCxnSpPr>
        <p:spPr>
          <a:xfrm>
            <a:off x="0" y="6858000"/>
            <a:ext cx="12192000" cy="0"/>
          </a:xfrm>
          <a:prstGeom prst="line">
            <a:avLst/>
          </a:prstGeom>
          <a:ln w="76200"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41000">
                  <a:schemeClr val="accent1">
                    <a:lumMod val="45000"/>
                    <a:lumOff val="55000"/>
                  </a:schemeClr>
                </a:gs>
                <a:gs pos="75000">
                  <a:schemeClr val="accent1">
                    <a:lumMod val="75000"/>
                  </a:schemeClr>
                </a:gs>
                <a:gs pos="100000">
                  <a:srgbClr val="002060"/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B393DC90-A762-4202-AEEB-9262BBDE61BA}"/>
              </a:ext>
            </a:extLst>
          </p:cNvPr>
          <p:cNvCxnSpPr>
            <a:cxnSpLocks/>
          </p:cNvCxnSpPr>
          <p:nvPr userDrawn="1"/>
        </p:nvCxnSpPr>
        <p:spPr>
          <a:xfrm>
            <a:off x="838200" y="921774"/>
            <a:ext cx="6233652" cy="0"/>
          </a:xfrm>
          <a:prstGeom prst="line">
            <a:avLst/>
          </a:prstGeom>
          <a:ln w="76200">
            <a:gradFill flip="none" rotWithShape="1">
              <a:gsLst>
                <a:gs pos="0">
                  <a:srgbClr val="002060"/>
                </a:gs>
                <a:gs pos="26000">
                  <a:schemeClr val="accent5">
                    <a:lumMod val="75000"/>
                  </a:schemeClr>
                </a:gs>
                <a:gs pos="60000">
                  <a:schemeClr val="accent5">
                    <a:lumMod val="40000"/>
                    <a:lumOff val="60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直角三角形 24">
            <a:extLst>
              <a:ext uri="{FF2B5EF4-FFF2-40B4-BE49-F238E27FC236}">
                <a16:creationId xmlns:a16="http://schemas.microsoft.com/office/drawing/2014/main" id="{C4E22C5E-B7D6-4FA9-8901-9A036B9C8435}"/>
              </a:ext>
            </a:extLst>
          </p:cNvPr>
          <p:cNvSpPr/>
          <p:nvPr userDrawn="1"/>
        </p:nvSpPr>
        <p:spPr>
          <a:xfrm rot="10800000">
            <a:off x="11493910" y="-3584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直角三角形 25">
            <a:extLst>
              <a:ext uri="{FF2B5EF4-FFF2-40B4-BE49-F238E27FC236}">
                <a16:creationId xmlns:a16="http://schemas.microsoft.com/office/drawing/2014/main" id="{F259033F-B092-443D-AF99-F1A0C49C9735}"/>
              </a:ext>
            </a:extLst>
          </p:cNvPr>
          <p:cNvSpPr/>
          <p:nvPr userDrawn="1"/>
        </p:nvSpPr>
        <p:spPr>
          <a:xfrm>
            <a:off x="0" y="6180035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6059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56B969B-D904-4F11-A143-4797296D01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7BA1657-C1C2-45A5-A711-E6D9ADDAA2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38670F7-C964-405E-BD27-63373541C3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F6170-6B40-4870-A55E-D768340ED6D2}" type="datetimeFigureOut">
              <a:rPr kumimoji="1" lang="ja-JP" altLang="en-US" smtClean="0"/>
              <a:t>2025/9/12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2BD46D5-8E8E-4F84-9467-74686707BE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BE06F85-C969-4ED4-A286-29EF6AE0AE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EB7CC-2E98-4F31-AF3C-BDD3774E9A4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E795D15C-F3B0-488A-8070-7653267BF716}"/>
              </a:ext>
            </a:extLst>
          </p:cNvPr>
          <p:cNvCxnSpPr/>
          <p:nvPr userDrawn="1"/>
        </p:nvCxnSpPr>
        <p:spPr>
          <a:xfrm>
            <a:off x="0" y="6858000"/>
            <a:ext cx="12192000" cy="0"/>
          </a:xfrm>
          <a:prstGeom prst="line">
            <a:avLst/>
          </a:prstGeom>
          <a:ln w="76200"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41000">
                  <a:schemeClr val="accent1">
                    <a:lumMod val="45000"/>
                    <a:lumOff val="55000"/>
                  </a:schemeClr>
                </a:gs>
                <a:gs pos="75000">
                  <a:schemeClr val="accent1">
                    <a:lumMod val="75000"/>
                  </a:schemeClr>
                </a:gs>
                <a:gs pos="100000">
                  <a:srgbClr val="002060"/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>
            <a:extLst>
              <a:ext uri="{FF2B5EF4-FFF2-40B4-BE49-F238E27FC236}">
                <a16:creationId xmlns:a16="http://schemas.microsoft.com/office/drawing/2014/main" id="{186D8EA5-35E7-4EE0-BC2F-1A2CF7BB70DD}"/>
              </a:ext>
            </a:extLst>
          </p:cNvPr>
          <p:cNvCxnSpPr>
            <a:cxnSpLocks/>
          </p:cNvCxnSpPr>
          <p:nvPr userDrawn="1"/>
        </p:nvCxnSpPr>
        <p:spPr>
          <a:xfrm>
            <a:off x="831850" y="4562475"/>
            <a:ext cx="6233652" cy="0"/>
          </a:xfrm>
          <a:prstGeom prst="line">
            <a:avLst/>
          </a:prstGeom>
          <a:ln w="76200">
            <a:gradFill flip="none" rotWithShape="1">
              <a:gsLst>
                <a:gs pos="0">
                  <a:srgbClr val="002060"/>
                </a:gs>
                <a:gs pos="26000">
                  <a:schemeClr val="accent5">
                    <a:lumMod val="75000"/>
                  </a:schemeClr>
                </a:gs>
                <a:gs pos="60000">
                  <a:schemeClr val="accent5">
                    <a:lumMod val="40000"/>
                    <a:lumOff val="60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直角三角形 12">
            <a:extLst>
              <a:ext uri="{FF2B5EF4-FFF2-40B4-BE49-F238E27FC236}">
                <a16:creationId xmlns:a16="http://schemas.microsoft.com/office/drawing/2014/main" id="{47EB759E-5FC1-4204-9982-3DF56A459FDD}"/>
              </a:ext>
            </a:extLst>
          </p:cNvPr>
          <p:cNvSpPr/>
          <p:nvPr userDrawn="1"/>
        </p:nvSpPr>
        <p:spPr>
          <a:xfrm rot="10800000">
            <a:off x="11493910" y="-3584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直角三角形 13">
            <a:extLst>
              <a:ext uri="{FF2B5EF4-FFF2-40B4-BE49-F238E27FC236}">
                <a16:creationId xmlns:a16="http://schemas.microsoft.com/office/drawing/2014/main" id="{8E416595-2108-4889-B92C-D8F777962AC2}"/>
              </a:ext>
            </a:extLst>
          </p:cNvPr>
          <p:cNvSpPr/>
          <p:nvPr userDrawn="1"/>
        </p:nvSpPr>
        <p:spPr>
          <a:xfrm>
            <a:off x="0" y="6180035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0310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11D0D6D-2A22-416C-A7C5-084281D59B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>
            <a:normAutofit/>
          </a:bodyPr>
          <a:lstStyle>
            <a:lvl1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  <a:lvl2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2pPr>
            <a:lvl3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3pPr>
            <a:lvl4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4pPr>
            <a:lvl5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727B1EB-0F23-487D-8CD7-A5D5F3D36D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>
            <a:normAutofit/>
          </a:bodyPr>
          <a:lstStyle>
            <a:lvl1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  <a:lvl2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2pPr>
            <a:lvl3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3pPr>
            <a:lvl4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4pPr>
            <a:lvl5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5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1C63004-6993-4A17-A255-4D214124E0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F6170-6B40-4870-A55E-D768340ED6D2}" type="datetimeFigureOut">
              <a:rPr kumimoji="1" lang="ja-JP" altLang="en-US" smtClean="0"/>
              <a:t>2025/9/12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F131E25-4F9C-4E62-8614-BBB54046F5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9902F5F-E7C3-491F-AAA9-7C265B8318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EB7CC-2E98-4F31-AF3C-BDD3774E9A4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6" name="直線コネクタ 15">
            <a:extLst>
              <a:ext uri="{FF2B5EF4-FFF2-40B4-BE49-F238E27FC236}">
                <a16:creationId xmlns:a16="http://schemas.microsoft.com/office/drawing/2014/main" id="{91B15B43-51B6-467D-BA52-4CFC01A1A86D}"/>
              </a:ext>
            </a:extLst>
          </p:cNvPr>
          <p:cNvCxnSpPr/>
          <p:nvPr userDrawn="1"/>
        </p:nvCxnSpPr>
        <p:spPr>
          <a:xfrm>
            <a:off x="0" y="6858000"/>
            <a:ext cx="12192000" cy="0"/>
          </a:xfrm>
          <a:prstGeom prst="line">
            <a:avLst/>
          </a:prstGeom>
          <a:ln w="76200"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41000">
                  <a:schemeClr val="accent1">
                    <a:lumMod val="45000"/>
                    <a:lumOff val="55000"/>
                  </a:schemeClr>
                </a:gs>
                <a:gs pos="75000">
                  <a:schemeClr val="accent1">
                    <a:lumMod val="75000"/>
                  </a:schemeClr>
                </a:gs>
                <a:gs pos="100000">
                  <a:srgbClr val="002060"/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>
            <a:extLst>
              <a:ext uri="{FF2B5EF4-FFF2-40B4-BE49-F238E27FC236}">
                <a16:creationId xmlns:a16="http://schemas.microsoft.com/office/drawing/2014/main" id="{95E3F297-4208-4853-852F-F7D0AE78920D}"/>
              </a:ext>
            </a:extLst>
          </p:cNvPr>
          <p:cNvCxnSpPr>
            <a:cxnSpLocks/>
          </p:cNvCxnSpPr>
          <p:nvPr userDrawn="1"/>
        </p:nvCxnSpPr>
        <p:spPr>
          <a:xfrm>
            <a:off x="838200" y="921774"/>
            <a:ext cx="6233652" cy="0"/>
          </a:xfrm>
          <a:prstGeom prst="line">
            <a:avLst/>
          </a:prstGeom>
          <a:ln w="76200">
            <a:gradFill flip="none" rotWithShape="1">
              <a:gsLst>
                <a:gs pos="0">
                  <a:srgbClr val="002060"/>
                </a:gs>
                <a:gs pos="26000">
                  <a:schemeClr val="accent5">
                    <a:lumMod val="75000"/>
                  </a:schemeClr>
                </a:gs>
                <a:gs pos="60000">
                  <a:schemeClr val="accent5">
                    <a:lumMod val="40000"/>
                    <a:lumOff val="60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直角三角形 17">
            <a:extLst>
              <a:ext uri="{FF2B5EF4-FFF2-40B4-BE49-F238E27FC236}">
                <a16:creationId xmlns:a16="http://schemas.microsoft.com/office/drawing/2014/main" id="{639EF9E2-A12F-48EF-9FCC-355C5014F231}"/>
              </a:ext>
            </a:extLst>
          </p:cNvPr>
          <p:cNvSpPr/>
          <p:nvPr userDrawn="1"/>
        </p:nvSpPr>
        <p:spPr>
          <a:xfrm rot="10800000">
            <a:off x="11493910" y="-3584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直角三角形 18">
            <a:extLst>
              <a:ext uri="{FF2B5EF4-FFF2-40B4-BE49-F238E27FC236}">
                <a16:creationId xmlns:a16="http://schemas.microsoft.com/office/drawing/2014/main" id="{E237A25F-8C76-4736-8738-76F37B499A4A}"/>
              </a:ext>
            </a:extLst>
          </p:cNvPr>
          <p:cNvSpPr/>
          <p:nvPr userDrawn="1"/>
        </p:nvSpPr>
        <p:spPr>
          <a:xfrm>
            <a:off x="0" y="6180035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B9CB00E2-7B92-4431-BE9F-A5D047CD7D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87375"/>
          </a:xfrm>
        </p:spPr>
        <p:txBody>
          <a:bodyPr/>
          <a:lstStyle>
            <a:lvl1pPr>
              <a:defRPr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7500048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08595E-B082-4C8A-831F-7DA5CCA367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176338"/>
            <a:ext cx="5157787" cy="823912"/>
          </a:xfrm>
        </p:spPr>
        <p:txBody>
          <a:bodyPr anchor="b"/>
          <a:lstStyle>
            <a:lvl1pPr marL="0" indent="0">
              <a:buNone/>
              <a:defRPr sz="14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DD7724-1B2F-44B0-A17F-FABD85458DF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000250"/>
            <a:ext cx="5157787" cy="3684588"/>
          </a:xfrm>
        </p:spPr>
        <p:txBody>
          <a:bodyPr>
            <a:normAutofit/>
          </a:bodyPr>
          <a:lstStyle>
            <a:lvl1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  <a:lvl2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2pPr>
            <a:lvl3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3pPr>
            <a:lvl4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4pPr>
            <a:lvl5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EE4E7DD-F852-419E-A752-B1A54BB33A5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176338"/>
            <a:ext cx="5183188" cy="823912"/>
          </a:xfrm>
        </p:spPr>
        <p:txBody>
          <a:bodyPr anchor="b"/>
          <a:lstStyle>
            <a:lvl1pPr marL="0" indent="0">
              <a:buNone/>
              <a:defRPr sz="14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CEC30D-6C37-4C6C-B02F-A344477E027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000250"/>
            <a:ext cx="5183188" cy="3684588"/>
          </a:xfrm>
        </p:spPr>
        <p:txBody>
          <a:bodyPr>
            <a:normAutofit/>
          </a:bodyPr>
          <a:lstStyle>
            <a:lvl1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  <a:lvl2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2pPr>
            <a:lvl3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3pPr>
            <a:lvl4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4pPr>
            <a:lvl5pPr>
              <a:defRPr sz="1400">
                <a:latin typeface="メイリオ" panose="020B0604030504040204" pitchFamily="50" charset="-128"/>
                <a:ea typeface="メイリオ" panose="020B0604030504040204" pitchFamily="50" charset="-128"/>
              </a:defRPr>
            </a:lvl5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11B95F9B-178F-44F0-9342-97E3CD8D32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F6170-6B40-4870-A55E-D768340ED6D2}" type="datetimeFigureOut">
              <a:rPr kumimoji="1" lang="ja-JP" altLang="en-US" smtClean="0"/>
              <a:t>2025/9/12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90F24F8-E373-467A-9029-0C6433CC87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3109A04-5B9B-4EDE-B7B2-121442B48B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EB7CC-2E98-4F31-AF3C-BDD3774E9A4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66EBB250-D0E1-486D-89A8-E2F523B825C3}"/>
              </a:ext>
            </a:extLst>
          </p:cNvPr>
          <p:cNvCxnSpPr/>
          <p:nvPr userDrawn="1"/>
        </p:nvCxnSpPr>
        <p:spPr>
          <a:xfrm>
            <a:off x="0" y="6858000"/>
            <a:ext cx="12192000" cy="0"/>
          </a:xfrm>
          <a:prstGeom prst="line">
            <a:avLst/>
          </a:prstGeom>
          <a:ln w="76200"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41000">
                  <a:schemeClr val="accent1">
                    <a:lumMod val="45000"/>
                    <a:lumOff val="55000"/>
                  </a:schemeClr>
                </a:gs>
                <a:gs pos="75000">
                  <a:schemeClr val="accent1">
                    <a:lumMod val="75000"/>
                  </a:schemeClr>
                </a:gs>
                <a:gs pos="100000">
                  <a:srgbClr val="002060"/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>
            <a:extLst>
              <a:ext uri="{FF2B5EF4-FFF2-40B4-BE49-F238E27FC236}">
                <a16:creationId xmlns:a16="http://schemas.microsoft.com/office/drawing/2014/main" id="{DDEB0D06-29C8-44E0-AA94-65631E9A4101}"/>
              </a:ext>
            </a:extLst>
          </p:cNvPr>
          <p:cNvCxnSpPr>
            <a:cxnSpLocks/>
          </p:cNvCxnSpPr>
          <p:nvPr userDrawn="1"/>
        </p:nvCxnSpPr>
        <p:spPr>
          <a:xfrm>
            <a:off x="838200" y="921774"/>
            <a:ext cx="6233652" cy="0"/>
          </a:xfrm>
          <a:prstGeom prst="line">
            <a:avLst/>
          </a:prstGeom>
          <a:ln w="76200">
            <a:gradFill flip="none" rotWithShape="1">
              <a:gsLst>
                <a:gs pos="0">
                  <a:srgbClr val="002060"/>
                </a:gs>
                <a:gs pos="26000">
                  <a:schemeClr val="accent5">
                    <a:lumMod val="75000"/>
                  </a:schemeClr>
                </a:gs>
                <a:gs pos="60000">
                  <a:schemeClr val="accent5">
                    <a:lumMod val="40000"/>
                    <a:lumOff val="60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直角三角形 14">
            <a:extLst>
              <a:ext uri="{FF2B5EF4-FFF2-40B4-BE49-F238E27FC236}">
                <a16:creationId xmlns:a16="http://schemas.microsoft.com/office/drawing/2014/main" id="{D57BCFEF-033C-4AF9-AC06-B4E4DCBCC7B7}"/>
              </a:ext>
            </a:extLst>
          </p:cNvPr>
          <p:cNvSpPr/>
          <p:nvPr userDrawn="1"/>
        </p:nvSpPr>
        <p:spPr>
          <a:xfrm rot="10800000">
            <a:off x="11493910" y="-3584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直角三角形 15">
            <a:extLst>
              <a:ext uri="{FF2B5EF4-FFF2-40B4-BE49-F238E27FC236}">
                <a16:creationId xmlns:a16="http://schemas.microsoft.com/office/drawing/2014/main" id="{6476F28D-6A55-4D7A-9C37-CD4900EA2038}"/>
              </a:ext>
            </a:extLst>
          </p:cNvPr>
          <p:cNvSpPr/>
          <p:nvPr userDrawn="1"/>
        </p:nvSpPr>
        <p:spPr>
          <a:xfrm>
            <a:off x="0" y="6180035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タイトル 1">
            <a:extLst>
              <a:ext uri="{FF2B5EF4-FFF2-40B4-BE49-F238E27FC236}">
                <a16:creationId xmlns:a16="http://schemas.microsoft.com/office/drawing/2014/main" id="{0FC2A919-CD33-4AFC-B76D-C2156CE9D4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87375"/>
          </a:xfrm>
        </p:spPr>
        <p:txBody>
          <a:bodyPr/>
          <a:lstStyle>
            <a:lvl1pPr>
              <a:defRPr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5267460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07CBD05-D061-4074-A08C-CEA30FC106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F6170-6B40-4870-A55E-D768340ED6D2}" type="datetimeFigureOut">
              <a:rPr kumimoji="1" lang="ja-JP" altLang="en-US" smtClean="0"/>
              <a:t>2025/9/12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53AFF3F-E580-4CA5-9E40-EA9CCC7BBC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7B9EA288-8245-44A9-9F73-7E771AA890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EB7CC-2E98-4F31-AF3C-BDD3774E9A4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992D1E31-453A-4B19-89E1-C23C4AA52ABF}"/>
              </a:ext>
            </a:extLst>
          </p:cNvPr>
          <p:cNvCxnSpPr/>
          <p:nvPr userDrawn="1"/>
        </p:nvCxnSpPr>
        <p:spPr>
          <a:xfrm>
            <a:off x="0" y="6858000"/>
            <a:ext cx="12192000" cy="0"/>
          </a:xfrm>
          <a:prstGeom prst="line">
            <a:avLst/>
          </a:prstGeom>
          <a:ln w="76200"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41000">
                  <a:schemeClr val="accent1">
                    <a:lumMod val="45000"/>
                    <a:lumOff val="55000"/>
                  </a:schemeClr>
                </a:gs>
                <a:gs pos="75000">
                  <a:schemeClr val="accent1">
                    <a:lumMod val="75000"/>
                  </a:schemeClr>
                </a:gs>
                <a:gs pos="100000">
                  <a:srgbClr val="002060"/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E89AA9D1-5ED4-4600-920A-487B8C26AF89}"/>
              </a:ext>
            </a:extLst>
          </p:cNvPr>
          <p:cNvCxnSpPr>
            <a:cxnSpLocks/>
          </p:cNvCxnSpPr>
          <p:nvPr userDrawn="1"/>
        </p:nvCxnSpPr>
        <p:spPr>
          <a:xfrm>
            <a:off x="838200" y="921774"/>
            <a:ext cx="6233652" cy="0"/>
          </a:xfrm>
          <a:prstGeom prst="line">
            <a:avLst/>
          </a:prstGeom>
          <a:ln w="76200">
            <a:gradFill flip="none" rotWithShape="1">
              <a:gsLst>
                <a:gs pos="0">
                  <a:srgbClr val="002060"/>
                </a:gs>
                <a:gs pos="26000">
                  <a:schemeClr val="accent5">
                    <a:lumMod val="75000"/>
                  </a:schemeClr>
                </a:gs>
                <a:gs pos="60000">
                  <a:schemeClr val="accent5">
                    <a:lumMod val="40000"/>
                    <a:lumOff val="60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直角三角形 7">
            <a:extLst>
              <a:ext uri="{FF2B5EF4-FFF2-40B4-BE49-F238E27FC236}">
                <a16:creationId xmlns:a16="http://schemas.microsoft.com/office/drawing/2014/main" id="{3DC0DA84-FBB2-44D5-A7B9-C5C92F7CBDDC}"/>
              </a:ext>
            </a:extLst>
          </p:cNvPr>
          <p:cNvSpPr/>
          <p:nvPr userDrawn="1"/>
        </p:nvSpPr>
        <p:spPr>
          <a:xfrm rot="10800000">
            <a:off x="11493910" y="-3584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直角三角形 8">
            <a:extLst>
              <a:ext uri="{FF2B5EF4-FFF2-40B4-BE49-F238E27FC236}">
                <a16:creationId xmlns:a16="http://schemas.microsoft.com/office/drawing/2014/main" id="{2EC1CD61-FCE9-4E30-922C-0D016A7192B5}"/>
              </a:ext>
            </a:extLst>
          </p:cNvPr>
          <p:cNvSpPr/>
          <p:nvPr userDrawn="1"/>
        </p:nvSpPr>
        <p:spPr>
          <a:xfrm>
            <a:off x="0" y="6180035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タイトル 1">
            <a:extLst>
              <a:ext uri="{FF2B5EF4-FFF2-40B4-BE49-F238E27FC236}">
                <a16:creationId xmlns:a16="http://schemas.microsoft.com/office/drawing/2014/main" id="{92DD17B1-8E43-4751-A0AA-2DFD645318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87375"/>
          </a:xfrm>
        </p:spPr>
        <p:txBody>
          <a:bodyPr/>
          <a:lstStyle>
            <a:lvl1pPr>
              <a:defRPr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482077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314F492-A71C-4994-A573-573AEEFD01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F6170-6B40-4870-A55E-D768340ED6D2}" type="datetimeFigureOut">
              <a:rPr kumimoji="1" lang="ja-JP" altLang="en-US" smtClean="0"/>
              <a:t>2025/9/12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6E8B488-7841-47AC-A3DF-47FC3E7427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316FEBF9-D338-4C65-8DF5-880FCF9561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EB7CC-2E98-4F31-AF3C-BDD3774E9A4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7E2BB4BB-C9DB-4165-8B9D-EA1F3C235684}"/>
              </a:ext>
            </a:extLst>
          </p:cNvPr>
          <p:cNvCxnSpPr/>
          <p:nvPr userDrawn="1"/>
        </p:nvCxnSpPr>
        <p:spPr>
          <a:xfrm>
            <a:off x="0" y="6858000"/>
            <a:ext cx="12192000" cy="0"/>
          </a:xfrm>
          <a:prstGeom prst="line">
            <a:avLst/>
          </a:prstGeom>
          <a:ln w="76200"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41000">
                  <a:schemeClr val="accent1">
                    <a:lumMod val="45000"/>
                    <a:lumOff val="55000"/>
                  </a:schemeClr>
                </a:gs>
                <a:gs pos="75000">
                  <a:schemeClr val="accent1">
                    <a:lumMod val="75000"/>
                  </a:schemeClr>
                </a:gs>
                <a:gs pos="100000">
                  <a:srgbClr val="002060"/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直角三角形 6">
            <a:extLst>
              <a:ext uri="{FF2B5EF4-FFF2-40B4-BE49-F238E27FC236}">
                <a16:creationId xmlns:a16="http://schemas.microsoft.com/office/drawing/2014/main" id="{08ECF96A-CE69-4C0D-B193-B7CB5F0920F5}"/>
              </a:ext>
            </a:extLst>
          </p:cNvPr>
          <p:cNvSpPr/>
          <p:nvPr userDrawn="1"/>
        </p:nvSpPr>
        <p:spPr>
          <a:xfrm rot="10800000">
            <a:off x="11493910" y="-3584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直角三角形 7">
            <a:extLst>
              <a:ext uri="{FF2B5EF4-FFF2-40B4-BE49-F238E27FC236}">
                <a16:creationId xmlns:a16="http://schemas.microsoft.com/office/drawing/2014/main" id="{61338788-C777-4A26-BB57-9AAB22CF53F4}"/>
              </a:ext>
            </a:extLst>
          </p:cNvPr>
          <p:cNvSpPr/>
          <p:nvPr userDrawn="1"/>
        </p:nvSpPr>
        <p:spPr>
          <a:xfrm>
            <a:off x="0" y="6180035"/>
            <a:ext cx="698090" cy="717754"/>
          </a:xfrm>
          <a:prstGeom prst="rtTriangle">
            <a:avLst/>
          </a:prstGeom>
          <a:gradFill flip="none" rotWithShape="1">
            <a:gsLst>
              <a:gs pos="45000">
                <a:schemeClr val="accent1">
                  <a:lumMod val="0"/>
                  <a:lumOff val="100000"/>
                </a:schemeClr>
              </a:gs>
              <a:gs pos="76000">
                <a:schemeClr val="accent5">
                  <a:lumMod val="75000"/>
                </a:schemeClr>
              </a:gs>
              <a:gs pos="100000">
                <a:srgbClr val="002060"/>
              </a:gs>
            </a:gsLst>
            <a:path path="circle">
              <a:fillToRect l="50000" t="-80000" r="50000" b="180000"/>
            </a:path>
            <a:tileRect/>
          </a:gradFill>
          <a:ln>
            <a:gradFill flip="none" rotWithShape="1">
              <a:gsLst>
                <a:gs pos="0">
                  <a:schemeClr val="accent1">
                    <a:lumMod val="5000"/>
                    <a:lumOff val="95000"/>
                  </a:schemeClr>
                </a:gs>
                <a:gs pos="59000">
                  <a:schemeClr val="accent1">
                    <a:lumMod val="45000"/>
                    <a:lumOff val="55000"/>
                  </a:schemeClr>
                </a:gs>
                <a:gs pos="69000">
                  <a:schemeClr val="accent1">
                    <a:lumMod val="45000"/>
                    <a:lumOff val="55000"/>
                  </a:schemeClr>
                </a:gs>
                <a:gs pos="100000">
                  <a:schemeClr val="accent5">
                    <a:lumMod val="50000"/>
                  </a:schemeClr>
                </a:gs>
              </a:gsLst>
              <a:lin ang="81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6009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7265E7F3-9612-4F87-A088-BF9C738A68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CAC244C-6E0A-413C-8DE9-F0578DABB2D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90CC447-B68E-4CAA-829E-266F24CC4F2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CF6170-6B40-4870-A55E-D768340ED6D2}" type="datetimeFigureOut">
              <a:rPr kumimoji="1" lang="ja-JP" altLang="en-US" smtClean="0"/>
              <a:t>2025/9/12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951C825-858D-4C63-BB6F-A309504771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B077DD9-6880-410F-9EDC-3E9E7088450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8EB7CC-2E98-4F31-AF3C-BDD3774E9A4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88507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C94CCF9-91E1-4416-8F54-D6E592048C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kumimoji="1" lang="ja-JP" altLang="en-US" dirty="0"/>
              <a:t>児童養護施設で使用する請求シートの種類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E2F2F1EA-29EC-43C1-A486-498ED12822F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4239890"/>
              </p:ext>
            </p:extLst>
          </p:nvPr>
        </p:nvGraphicFramePr>
        <p:xfrm>
          <a:off x="771525" y="2475912"/>
          <a:ext cx="10901772" cy="275526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19956">
                  <a:extLst>
                    <a:ext uri="{9D8B030D-6E8A-4147-A177-3AD203B41FA5}">
                      <a16:colId xmlns:a16="http://schemas.microsoft.com/office/drawing/2014/main" val="1474519930"/>
                    </a:ext>
                  </a:extLst>
                </a:gridCol>
                <a:gridCol w="1955740">
                  <a:extLst>
                    <a:ext uri="{9D8B030D-6E8A-4147-A177-3AD203B41FA5}">
                      <a16:colId xmlns:a16="http://schemas.microsoft.com/office/drawing/2014/main" val="518990058"/>
                    </a:ext>
                  </a:extLst>
                </a:gridCol>
                <a:gridCol w="1746280">
                  <a:extLst>
                    <a:ext uri="{9D8B030D-6E8A-4147-A177-3AD203B41FA5}">
                      <a16:colId xmlns:a16="http://schemas.microsoft.com/office/drawing/2014/main" val="4145271985"/>
                    </a:ext>
                  </a:extLst>
                </a:gridCol>
                <a:gridCol w="1886875">
                  <a:extLst>
                    <a:ext uri="{9D8B030D-6E8A-4147-A177-3AD203B41FA5}">
                      <a16:colId xmlns:a16="http://schemas.microsoft.com/office/drawing/2014/main" val="657954543"/>
                    </a:ext>
                  </a:extLst>
                </a:gridCol>
                <a:gridCol w="1773936">
                  <a:extLst>
                    <a:ext uri="{9D8B030D-6E8A-4147-A177-3AD203B41FA5}">
                      <a16:colId xmlns:a16="http://schemas.microsoft.com/office/drawing/2014/main" val="2845553976"/>
                    </a:ext>
                  </a:extLst>
                </a:gridCol>
                <a:gridCol w="2318985">
                  <a:extLst>
                    <a:ext uri="{9D8B030D-6E8A-4147-A177-3AD203B41FA5}">
                      <a16:colId xmlns:a16="http://schemas.microsoft.com/office/drawing/2014/main" val="457671508"/>
                    </a:ext>
                  </a:extLst>
                </a:gridCol>
              </a:tblGrid>
              <a:tr h="58525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＃</a:t>
                      </a: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民間児童養護施設</a:t>
                      </a:r>
                      <a:endParaRPr kumimoji="1" lang="en-US" altLang="ja-JP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国型</a:t>
                      </a: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GH</a:t>
                      </a:r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都立児童養護施設</a:t>
                      </a:r>
                      <a:endParaRPr kumimoji="1" lang="en-US" altLang="ja-JP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国型</a:t>
                      </a: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GH</a:t>
                      </a:r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他県割愛受入</a:t>
                      </a:r>
                    </a:p>
                  </a:txBody>
                  <a:tcPr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40614741"/>
                  </a:ext>
                </a:extLst>
              </a:tr>
              <a:tr h="85936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事務費の</a:t>
                      </a:r>
                      <a:endParaRPr kumimoji="1" lang="en-US" altLang="ja-JP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請求方法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単価</a:t>
                      </a: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×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「定員数按分」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単価</a:t>
                      </a: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÷</a:t>
                      </a: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定員</a:t>
                      </a: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×</a:t>
                      </a:r>
                    </a:p>
                    <a:p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「定員数按分」</a:t>
                      </a:r>
                      <a:endParaRPr kumimoji="1" lang="en-US" altLang="ja-JP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単価</a:t>
                      </a: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×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「措置児童数」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zh-TW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単価</a:t>
                      </a:r>
                      <a:r>
                        <a:rPr kumimoji="1" lang="en-US" altLang="zh-TW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÷</a:t>
                      </a:r>
                      <a:r>
                        <a:rPr kumimoji="1" lang="zh-TW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定員</a:t>
                      </a:r>
                      <a:r>
                        <a:rPr kumimoji="1" lang="en-US" altLang="zh-TW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×</a:t>
                      </a:r>
                    </a:p>
                    <a:p>
                      <a:r>
                        <a:rPr kumimoji="1" lang="zh-TW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「</a:t>
                      </a: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措置児童</a:t>
                      </a:r>
                      <a:r>
                        <a:rPr kumimoji="1" lang="zh-TW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数」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u="none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・他県割愛受入児童</a:t>
                      </a:r>
                      <a:endParaRPr kumimoji="1" lang="en-US" altLang="ja-JP" sz="1600" u="none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r>
                        <a:rPr kumimoji="1" lang="ja-JP" altLang="en-US" sz="1600" u="none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単価</a:t>
                      </a:r>
                      <a:r>
                        <a:rPr kumimoji="1" lang="en-US" altLang="ja-JP" sz="1600" u="none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×</a:t>
                      </a:r>
                      <a:r>
                        <a:rPr kumimoji="1" lang="ja-JP" altLang="en-US" sz="1600" u="none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「措置児童数」</a:t>
                      </a:r>
                      <a:endParaRPr kumimoji="1" lang="en-US" altLang="ja-JP" sz="1600" u="none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・特別区及び東京都</a:t>
                      </a:r>
                      <a:endParaRPr kumimoji="1" lang="en-US" altLang="ja-JP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単価</a:t>
                      </a: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×</a:t>
                      </a: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「定員数按分」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98724310"/>
                  </a:ext>
                </a:extLst>
              </a:tr>
              <a:tr h="85936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単価の</a:t>
                      </a:r>
                      <a:endParaRPr kumimoji="1" lang="en-US" altLang="ja-JP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設定方法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人に対する単価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定員数に対する</a:t>
                      </a: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GH</a:t>
                      </a: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１か所あたりの単価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人に対する単価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定員数に対する</a:t>
                      </a:r>
                      <a:r>
                        <a:rPr kumimoji="1" lang="en-US" altLang="ja-JP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GH</a:t>
                      </a:r>
                      <a:r>
                        <a:rPr kumimoji="1" lang="ja-JP" altLang="en-US" sz="160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１か所あたりの単価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BlToT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195133395"/>
                  </a:ext>
                </a:extLst>
              </a:tr>
            </a:tbl>
          </a:graphicData>
        </a:graphic>
      </p:graphicFrame>
      <p:sp>
        <p:nvSpPr>
          <p:cNvPr id="7" name="コンテンツ プレースホルダー 2">
            <a:extLst>
              <a:ext uri="{FF2B5EF4-FFF2-40B4-BE49-F238E27FC236}">
                <a16:creationId xmlns:a16="http://schemas.microsoft.com/office/drawing/2014/main" id="{B72CA83E-7872-43FF-91F8-307939F60EE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71525" y="1142206"/>
            <a:ext cx="10515600" cy="1209932"/>
          </a:xfrm>
        </p:spPr>
        <p:txBody>
          <a:bodyPr>
            <a:noAutofit/>
          </a:bodyPr>
          <a:lstStyle/>
          <a:p>
            <a:r>
              <a:rPr lang="ja-JP" altLang="en-US" b="0" i="0" dirty="0">
                <a:solidFill>
                  <a:srgbClr val="1D1B1F"/>
                </a:solidFill>
                <a:effectLst/>
                <a:latin typeface="-apple-system"/>
              </a:rPr>
              <a:t>格納している請求</a:t>
            </a:r>
            <a:r>
              <a:rPr lang="ja-JP" altLang="en-US" dirty="0">
                <a:solidFill>
                  <a:srgbClr val="1D1B1F"/>
                </a:solidFill>
                <a:latin typeface="-apple-system"/>
              </a:rPr>
              <a:t>シート</a:t>
            </a:r>
            <a:r>
              <a:rPr lang="ja-JP" altLang="en-US" b="0" i="0" dirty="0">
                <a:solidFill>
                  <a:srgbClr val="1D1B1F"/>
                </a:solidFill>
                <a:effectLst/>
                <a:latin typeface="-apple-system"/>
              </a:rPr>
              <a:t>は</a:t>
            </a:r>
            <a:r>
              <a:rPr lang="en-US" altLang="ja-JP" b="0" i="0" dirty="0">
                <a:solidFill>
                  <a:srgbClr val="1D1B1F"/>
                </a:solidFill>
                <a:effectLst/>
                <a:latin typeface="-apple-system"/>
              </a:rPr>
              <a:t>1</a:t>
            </a:r>
            <a:r>
              <a:rPr lang="ja-JP" altLang="en-US" b="0" i="0" dirty="0">
                <a:solidFill>
                  <a:srgbClr val="1D1B1F"/>
                </a:solidFill>
                <a:effectLst/>
                <a:latin typeface="-apple-system"/>
              </a:rPr>
              <a:t>つですが、現状の請求では対象の</a:t>
            </a:r>
            <a:r>
              <a:rPr lang="ja-JP" altLang="en-US" dirty="0">
                <a:solidFill>
                  <a:srgbClr val="1D1B1F"/>
                </a:solidFill>
                <a:latin typeface="-apple-system"/>
              </a:rPr>
              <a:t>施設に応じて</a:t>
            </a:r>
            <a:r>
              <a:rPr lang="en-US" altLang="ja-JP" dirty="0">
                <a:solidFill>
                  <a:srgbClr val="1D1B1F"/>
                </a:solidFill>
                <a:latin typeface="-apple-system"/>
              </a:rPr>
              <a:t>5</a:t>
            </a:r>
            <a:r>
              <a:rPr lang="ja-JP" altLang="en-US">
                <a:solidFill>
                  <a:srgbClr val="1D1B1F"/>
                </a:solidFill>
                <a:latin typeface="-apple-system"/>
              </a:rPr>
              <a:t>種類</a:t>
            </a:r>
            <a:r>
              <a:rPr lang="ja-JP" altLang="en-US" dirty="0">
                <a:solidFill>
                  <a:srgbClr val="1D1B1F"/>
                </a:solidFill>
                <a:latin typeface="-apple-system"/>
              </a:rPr>
              <a:t>のファイルを使い分けています。</a:t>
            </a:r>
            <a:endParaRPr lang="en-US" altLang="ja-JP" dirty="0">
              <a:solidFill>
                <a:srgbClr val="1D1B1F"/>
              </a:solidFill>
              <a:latin typeface="-apple-system"/>
            </a:endParaRPr>
          </a:p>
          <a:p>
            <a:r>
              <a:rPr lang="ja-JP" altLang="en-US" dirty="0"/>
              <a:t>各ファイルで大枠の構成は同様ですが、一部で請求額の算定方法の異なる箇所があります。</a:t>
            </a:r>
            <a:r>
              <a:rPr kumimoji="1" lang="ja-JP" altLang="en-US" dirty="0"/>
              <a:t>なお、算定方法が</a:t>
            </a:r>
            <a:r>
              <a:rPr lang="ja-JP" altLang="en-US" dirty="0"/>
              <a:t>異なる点は、事務費についてのみであり事業費の求め方に相違はありません。</a:t>
            </a:r>
            <a:endParaRPr lang="en-US" altLang="ja-JP" dirty="0"/>
          </a:p>
          <a:p>
            <a:r>
              <a:rPr lang="ja-JP" altLang="en-US" dirty="0"/>
              <a:t>単価の設定も本体施設と国型</a:t>
            </a:r>
            <a:r>
              <a:rPr lang="en-US" altLang="ja-JP" dirty="0"/>
              <a:t>GH</a:t>
            </a:r>
            <a:r>
              <a:rPr lang="ja-JP" altLang="en-US" dirty="0"/>
              <a:t>で異なっております。</a:t>
            </a:r>
            <a:endParaRPr kumimoji="1" lang="ja-JP" altLang="en-US" dirty="0"/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588E3B31-8B26-4E46-9087-ABC9F86DBEC0}"/>
              </a:ext>
            </a:extLst>
          </p:cNvPr>
          <p:cNvGrpSpPr/>
          <p:nvPr/>
        </p:nvGrpSpPr>
        <p:grpSpPr>
          <a:xfrm>
            <a:off x="771525" y="5354952"/>
            <a:ext cx="5050953" cy="1258673"/>
            <a:chOff x="620712" y="5242976"/>
            <a:chExt cx="5050953" cy="1258673"/>
          </a:xfrm>
        </p:grpSpPr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9E09FBC8-B35E-4237-BD3C-D70849842D19}"/>
                </a:ext>
              </a:extLst>
            </p:cNvPr>
            <p:cNvSpPr txBox="1"/>
            <p:nvPr/>
          </p:nvSpPr>
          <p:spPr>
            <a:xfrm>
              <a:off x="620712" y="5242976"/>
              <a:ext cx="251863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＜参考＞</a:t>
              </a:r>
              <a:r>
                <a:rPr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定員数按分の求め方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8" name="テキスト ボックス 17">
              <a:extLst>
                <a:ext uri="{FF2B5EF4-FFF2-40B4-BE49-F238E27FC236}">
                  <a16:creationId xmlns:a16="http://schemas.microsoft.com/office/drawing/2014/main" id="{242308B8-80E4-4232-8A2D-0E0D2F5760F4}"/>
                </a:ext>
              </a:extLst>
            </p:cNvPr>
            <p:cNvSpPr txBox="1"/>
            <p:nvPr/>
          </p:nvSpPr>
          <p:spPr>
            <a:xfrm>
              <a:off x="631824" y="5485986"/>
              <a:ext cx="5039841" cy="1015663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定員数按分＝</a:t>
              </a:r>
              <a:endParaRPr lang="en-US" altLang="ja-JP" sz="12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endParaRPr kumimoji="1" lang="en-US" altLang="ja-JP" sz="12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　　　　　　各自治体の措置した児童の月初日の在籍人数</a:t>
              </a:r>
              <a:endParaRPr lang="en-US" altLang="ja-JP" sz="12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　定員</a:t>
              </a:r>
              <a:r>
                <a:rPr lang="en-US" altLang="ja-JP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×</a:t>
              </a:r>
            </a:p>
            <a:p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　　　　　　　　　　　月初日の在籍人数</a:t>
              </a:r>
              <a:endParaRPr kumimoji="1"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cxnSp>
          <p:nvCxnSpPr>
            <p:cNvPr id="19" name="直線コネクタ 18">
              <a:extLst>
                <a:ext uri="{FF2B5EF4-FFF2-40B4-BE49-F238E27FC236}">
                  <a16:creationId xmlns:a16="http://schemas.microsoft.com/office/drawing/2014/main" id="{03F9F1CE-E89D-4716-A83E-73C8C43EEE83}"/>
                </a:ext>
              </a:extLst>
            </p:cNvPr>
            <p:cNvCxnSpPr>
              <a:cxnSpLocks/>
            </p:cNvCxnSpPr>
            <p:nvPr/>
          </p:nvCxnSpPr>
          <p:spPr>
            <a:xfrm>
              <a:off x="1628775" y="6161924"/>
              <a:ext cx="3501300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8353723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0ABE062D-0189-4A07-AB6E-B4F4663CBD8B}" vid="{537BAD09-A782-48EF-B0E1-ECF03C5A2A41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テンプレ</Template>
  <TotalTime>61</TotalTime>
  <Words>247</Words>
  <Application>Microsoft Office PowerPoint</Application>
  <PresentationFormat>ワイド画面</PresentationFormat>
  <Paragraphs>37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-apple-system</vt:lpstr>
      <vt:lpstr>メイリオ</vt:lpstr>
      <vt:lpstr>游ゴシック</vt:lpstr>
      <vt:lpstr>游ゴシック Light</vt:lpstr>
      <vt:lpstr>Arial</vt:lpstr>
      <vt:lpstr>Office テーマ</vt:lpstr>
      <vt:lpstr>児童養護施設で使用する請求シートの種類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本田　大気</dc:creator>
  <cp:lastModifiedBy>全庁ＬＡＮ利用者</cp:lastModifiedBy>
  <cp:revision>10</cp:revision>
  <cp:lastPrinted>2025-09-12T00:41:30Z</cp:lastPrinted>
  <dcterms:created xsi:type="dcterms:W3CDTF">2025-08-13T05:54:51Z</dcterms:created>
  <dcterms:modified xsi:type="dcterms:W3CDTF">2025-09-12T01:11:46Z</dcterms:modified>
</cp:coreProperties>
</file>

<file path=docProps/thumbnail.jpeg>
</file>